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7" r:id="rId5"/>
    <p:sldId id="320" r:id="rId6"/>
    <p:sldId id="322" r:id="rId7"/>
    <p:sldId id="321" r:id="rId8"/>
    <p:sldId id="323" r:id="rId9"/>
    <p:sldId id="324" r:id="rId10"/>
    <p:sldId id="27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Ubuntu" panose="020B0504030602030204" pitchFamily="34" charset="0"/>
      <p:regular r:id="rId17"/>
      <p:bold r:id="rId18"/>
      <p:italic r:id="rId19"/>
      <p:boldItalic r:id="rId20"/>
    </p:embeddedFont>
    <p:embeddedFont>
      <p:font typeface="Ubuntu Light" panose="020B0304030602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P6VT0DhK14j+2qMOJlRxpq4dn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7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59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26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480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0756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4088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530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lang="es-CO" sz="1800" b="0" i="0" u="none" strike="noStrike" cap="non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sz="1800" b="0" i="0" u="none" strike="noStrike" cap="non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6B8B64-097F-C966-CB2B-AD4ECBA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r="7310"/>
          <a:stretch/>
        </p:blipFill>
        <p:spPr>
          <a:xfrm flipH="1">
            <a:off x="413" y="0"/>
            <a:ext cx="929321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9;p4" descr="Imagen de la pantalla de un celular con la imagen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0568146C-0770-A088-0853-5AC1713E08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9640603D-AE98-3645-568B-5BBC26B1A96A}"/>
              </a:ext>
            </a:extLst>
          </p:cNvPr>
          <p:cNvSpPr txBox="1"/>
          <p:nvPr/>
        </p:nvSpPr>
        <p:spPr>
          <a:xfrm>
            <a:off x="266959" y="711478"/>
            <a:ext cx="7463877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Java Script POO (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Document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Object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Model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b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33251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6468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POO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1032950"/>
            <a:ext cx="503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>
                <a:solidFill>
                  <a:schemeClr val="bg1"/>
                </a:solidFill>
                <a:latin typeface="Ubuntu" panose="020B0504030602030204" pitchFamily="34" charset="0"/>
              </a:rPr>
              <a:t>Object-oriented programming ( OOP)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7D14A8D-60D8-D977-1778-CE28B26C13A6}"/>
              </a:ext>
            </a:extLst>
          </p:cNvPr>
          <p:cNvSpPr txBox="1"/>
          <p:nvPr/>
        </p:nvSpPr>
        <p:spPr>
          <a:xfrm>
            <a:off x="578458" y="1802351"/>
            <a:ext cx="111860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➢ Object-oriented programming (OOP) is a programming paradigm based on the concept of objects; </a:t>
            </a:r>
          </a:p>
          <a:p>
            <a:endParaRPr lang="en-US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➢ We use objects to model (describe) real-world or abstract features; </a:t>
            </a:r>
          </a:p>
          <a:p>
            <a:endParaRPr lang="en-US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➢ Objects may contain data (properties) and code (methods). By using objects, we pack data and </a:t>
            </a:r>
          </a:p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the corresponding behavior into one block; </a:t>
            </a:r>
          </a:p>
          <a:p>
            <a:endParaRPr lang="en-US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➢ In OOP, objects are self-contained pieces/blocks of code; </a:t>
            </a:r>
          </a:p>
          <a:p>
            <a:endParaRPr lang="en-US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➢ Objects are building blocks of applications, and interact with one another;</a:t>
            </a:r>
          </a:p>
          <a:p>
            <a:endParaRPr lang="en-US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➢ Interactions happen through a public interface (API): methods that the code outside of the object </a:t>
            </a:r>
          </a:p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can access and use to communicate with the object; </a:t>
            </a:r>
          </a:p>
          <a:p>
            <a:endParaRPr lang="en-US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➢ OOP was developed with the goal of organizing code, to make it more flexible and easier to </a:t>
            </a:r>
          </a:p>
          <a:p>
            <a:r>
              <a:rPr lang="en-US" sz="1800" dirty="0">
                <a:solidFill>
                  <a:schemeClr val="bg1"/>
                </a:solidFill>
                <a:latin typeface="Ubuntu" panose="020B0504030602030204" pitchFamily="34" charset="0"/>
              </a:rPr>
              <a:t>maintain (avoid “spaghetti code”).</a:t>
            </a:r>
            <a:endParaRPr lang="es-CO" sz="1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8D8CE8C3-1457-4569-08E6-A36FD8058B1D}"/>
              </a:ext>
            </a:extLst>
          </p:cNvPr>
          <p:cNvSpPr txBox="1"/>
          <p:nvPr/>
        </p:nvSpPr>
        <p:spPr>
          <a:xfrm>
            <a:off x="578459" y="397102"/>
            <a:ext cx="253050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rgbClr val="181E4B"/>
                </a:solidFill>
                <a:latin typeface="Ubuntu"/>
                <a:sym typeface="Ubuntu"/>
              </a:rPr>
              <a:t>POO</a:t>
            </a:r>
            <a:endParaRPr lang="es-CO" sz="4400" b="1" i="0" u="none" strike="noStrike" cap="none" dirty="0">
              <a:solidFill>
                <a:srgbClr val="181E4B"/>
              </a:solidFill>
              <a:latin typeface="Ubuntu"/>
              <a:ea typeface="Arial"/>
              <a:cs typeface="Arial"/>
              <a:sym typeface="Ubuntu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0BBC165-5452-9509-B2BD-032F84D8E0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2"/>
          <a:stretch/>
        </p:blipFill>
        <p:spPr>
          <a:xfrm>
            <a:off x="4696076" y="869978"/>
            <a:ext cx="7495923" cy="598802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88580B1-EEC2-D7ED-87FD-A68E09399484}"/>
              </a:ext>
            </a:extLst>
          </p:cNvPr>
          <p:cNvSpPr txBox="1"/>
          <p:nvPr/>
        </p:nvSpPr>
        <p:spPr>
          <a:xfrm>
            <a:off x="3592152" y="405870"/>
            <a:ext cx="500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err="1">
                <a:solidFill>
                  <a:srgbClr val="181E4B"/>
                </a:solidFill>
                <a:latin typeface="Ubuntu" panose="020B0504030602030204" pitchFamily="34" charset="0"/>
              </a:rPr>
              <a:t>Classes</a:t>
            </a:r>
            <a:r>
              <a:rPr lang="es-CO" sz="2000" b="1" dirty="0">
                <a:solidFill>
                  <a:srgbClr val="181E4B"/>
                </a:solidFill>
                <a:latin typeface="Ubuntu" panose="020B0504030602030204" pitchFamily="34" charset="0"/>
              </a:rPr>
              <a:t> and </a:t>
            </a:r>
            <a:r>
              <a:rPr lang="es-CO" sz="2000" b="1" dirty="0" err="1">
                <a:solidFill>
                  <a:srgbClr val="181E4B"/>
                </a:solidFill>
                <a:latin typeface="Ubuntu" panose="020B0504030602030204" pitchFamily="34" charset="0"/>
              </a:rPr>
              <a:t>instances</a:t>
            </a:r>
            <a:r>
              <a:rPr lang="es-CO" sz="2000" b="1" dirty="0">
                <a:solidFill>
                  <a:srgbClr val="181E4B"/>
                </a:solidFill>
                <a:latin typeface="Ubuntu" panose="020B0504030602030204" pitchFamily="34" charset="0"/>
              </a:rPr>
              <a:t> (</a:t>
            </a:r>
            <a:r>
              <a:rPr lang="es-CO" sz="2000" b="1" dirty="0" err="1">
                <a:solidFill>
                  <a:srgbClr val="181E4B"/>
                </a:solidFill>
                <a:latin typeface="Ubuntu" panose="020B0504030602030204" pitchFamily="34" charset="0"/>
              </a:rPr>
              <a:t>Traditional</a:t>
            </a:r>
            <a:r>
              <a:rPr lang="es-CO" sz="2000" b="1" dirty="0">
                <a:solidFill>
                  <a:srgbClr val="181E4B"/>
                </a:solidFill>
                <a:latin typeface="Ubuntu" panose="020B0504030602030204" pitchFamily="34" charset="0"/>
              </a:rPr>
              <a:t> OPP) 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61B045-89A0-952E-DFA3-8400BC26D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2" y="1045855"/>
            <a:ext cx="4640063" cy="5812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-16627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14569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lt1"/>
                </a:solidFill>
                <a:latin typeface="Ubuntu"/>
                <a:sym typeface="Ubuntu"/>
              </a:rPr>
              <a:t>POO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1032949"/>
            <a:ext cx="4458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The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4 fundamental OOP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principles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139;p6">
            <a:extLst>
              <a:ext uri="{FF2B5EF4-FFF2-40B4-BE49-F238E27FC236}">
                <a16:creationId xmlns:a16="http://schemas.microsoft.com/office/drawing/2014/main" id="{777E881C-C1BA-773C-AC3D-994F0B651162}"/>
              </a:ext>
            </a:extLst>
          </p:cNvPr>
          <p:cNvSpPr txBox="1"/>
          <p:nvPr/>
        </p:nvSpPr>
        <p:spPr>
          <a:xfrm>
            <a:off x="1980437" y="3724580"/>
            <a:ext cx="136510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100" dirty="0">
                <a:solidFill>
                  <a:schemeClr val="lt1"/>
                </a:solidFill>
                <a:latin typeface="Ubuntu"/>
                <a:sym typeface="Ubuntu"/>
              </a:rPr>
              <a:t>ENCAPSULATION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40;p6">
            <a:extLst>
              <a:ext uri="{FF2B5EF4-FFF2-40B4-BE49-F238E27FC236}">
                <a16:creationId xmlns:a16="http://schemas.microsoft.com/office/drawing/2014/main" id="{D3BC968E-EA63-BFD3-CC7C-B984A97A2342}"/>
              </a:ext>
            </a:extLst>
          </p:cNvPr>
          <p:cNvSpPr txBox="1"/>
          <p:nvPr/>
        </p:nvSpPr>
        <p:spPr>
          <a:xfrm>
            <a:off x="3405770" y="5112016"/>
            <a:ext cx="119508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INHERITANCE</a:t>
            </a:r>
          </a:p>
        </p:txBody>
      </p:sp>
      <p:sp>
        <p:nvSpPr>
          <p:cNvPr id="68" name="Google Shape;141;p6">
            <a:extLst>
              <a:ext uri="{FF2B5EF4-FFF2-40B4-BE49-F238E27FC236}">
                <a16:creationId xmlns:a16="http://schemas.microsoft.com/office/drawing/2014/main" id="{9B6B184B-7AEF-B004-ED32-FBEF2123A105}"/>
              </a:ext>
            </a:extLst>
          </p:cNvPr>
          <p:cNvSpPr txBox="1"/>
          <p:nvPr/>
        </p:nvSpPr>
        <p:spPr>
          <a:xfrm>
            <a:off x="4593969" y="3752829"/>
            <a:ext cx="152269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b="0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POLYMORPHISM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143;p6">
            <a:extLst>
              <a:ext uri="{FF2B5EF4-FFF2-40B4-BE49-F238E27FC236}">
                <a16:creationId xmlns:a16="http://schemas.microsoft.com/office/drawing/2014/main" id="{20489D97-7714-4078-6440-D418F8C697CE}"/>
              </a:ext>
            </a:extLst>
          </p:cNvPr>
          <p:cNvGrpSpPr/>
          <p:nvPr/>
        </p:nvGrpSpPr>
        <p:grpSpPr>
          <a:xfrm>
            <a:off x="633381" y="3258019"/>
            <a:ext cx="1206809" cy="1650497"/>
            <a:chOff x="2924175" y="3323303"/>
            <a:chExt cx="1206809" cy="1650497"/>
          </a:xfrm>
        </p:grpSpPr>
        <p:sp>
          <p:nvSpPr>
            <p:cNvPr id="71" name="Google Shape;144;p6">
              <a:extLst>
                <a:ext uri="{FF2B5EF4-FFF2-40B4-BE49-F238E27FC236}">
                  <a16:creationId xmlns:a16="http://schemas.microsoft.com/office/drawing/2014/main" id="{4E88CB02-ED2A-3158-F28B-89049F168EFE}"/>
                </a:ext>
              </a:extLst>
            </p:cNvPr>
            <p:cNvSpPr/>
            <p:nvPr/>
          </p:nvSpPr>
          <p:spPr>
            <a:xfrm>
              <a:off x="2924175" y="4539632"/>
              <a:ext cx="1206809" cy="141610"/>
            </a:xfrm>
            <a:prstGeom prst="roundRect">
              <a:avLst>
                <a:gd name="adj" fmla="val 16667"/>
              </a:avLst>
            </a:prstGeom>
            <a:solidFill>
              <a:srgbClr val="5ACC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" name="Google Shape;145;p6">
              <a:extLst>
                <a:ext uri="{FF2B5EF4-FFF2-40B4-BE49-F238E27FC236}">
                  <a16:creationId xmlns:a16="http://schemas.microsoft.com/office/drawing/2014/main" id="{DD406812-B49F-E637-690F-37BED94CAE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3414071" y="4714301"/>
              <a:ext cx="227016" cy="291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146;p6">
              <a:extLst>
                <a:ext uri="{FF2B5EF4-FFF2-40B4-BE49-F238E27FC236}">
                  <a16:creationId xmlns:a16="http://schemas.microsoft.com/office/drawing/2014/main" id="{BBD2DFC6-2B4B-2C1B-1F6F-2EC0D6C78856}"/>
                </a:ext>
              </a:extLst>
            </p:cNvPr>
            <p:cNvSpPr/>
            <p:nvPr/>
          </p:nvSpPr>
          <p:spPr>
            <a:xfrm>
              <a:off x="3114624" y="3323303"/>
              <a:ext cx="825910" cy="825910"/>
            </a:xfrm>
            <a:prstGeom prst="ellipse">
              <a:avLst/>
            </a:prstGeom>
            <a:solidFill>
              <a:srgbClr val="5ACC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147;p6">
            <a:extLst>
              <a:ext uri="{FF2B5EF4-FFF2-40B4-BE49-F238E27FC236}">
                <a16:creationId xmlns:a16="http://schemas.microsoft.com/office/drawing/2014/main" id="{ADA773F5-DB86-4B1A-4F38-ECD0CB2AE689}"/>
              </a:ext>
            </a:extLst>
          </p:cNvPr>
          <p:cNvGrpSpPr/>
          <p:nvPr/>
        </p:nvGrpSpPr>
        <p:grpSpPr>
          <a:xfrm rot="10800000">
            <a:off x="2021901" y="4182251"/>
            <a:ext cx="1206809" cy="1650497"/>
            <a:chOff x="2924175" y="3323303"/>
            <a:chExt cx="1206809" cy="1650497"/>
          </a:xfrm>
        </p:grpSpPr>
        <p:sp>
          <p:nvSpPr>
            <p:cNvPr id="75" name="Google Shape;148;p6">
              <a:extLst>
                <a:ext uri="{FF2B5EF4-FFF2-40B4-BE49-F238E27FC236}">
                  <a16:creationId xmlns:a16="http://schemas.microsoft.com/office/drawing/2014/main" id="{09B6BD93-5E37-2028-D669-0006AD8AC4AA}"/>
                </a:ext>
              </a:extLst>
            </p:cNvPr>
            <p:cNvSpPr/>
            <p:nvPr/>
          </p:nvSpPr>
          <p:spPr>
            <a:xfrm>
              <a:off x="2924175" y="4539632"/>
              <a:ext cx="1206809" cy="141610"/>
            </a:xfrm>
            <a:prstGeom prst="roundRect">
              <a:avLst>
                <a:gd name="adj" fmla="val 16667"/>
              </a:avLst>
            </a:prstGeom>
            <a:solidFill>
              <a:srgbClr val="EAA2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" name="Google Shape;149;p6">
              <a:extLst>
                <a:ext uri="{FF2B5EF4-FFF2-40B4-BE49-F238E27FC236}">
                  <a16:creationId xmlns:a16="http://schemas.microsoft.com/office/drawing/2014/main" id="{01A218B5-6CA7-75AE-E559-BCC24C4025A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3414071" y="4714301"/>
              <a:ext cx="227016" cy="291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150;p6">
              <a:extLst>
                <a:ext uri="{FF2B5EF4-FFF2-40B4-BE49-F238E27FC236}">
                  <a16:creationId xmlns:a16="http://schemas.microsoft.com/office/drawing/2014/main" id="{385B8BDA-4048-1643-CB85-9AE91CFAE853}"/>
                </a:ext>
              </a:extLst>
            </p:cNvPr>
            <p:cNvSpPr/>
            <p:nvPr/>
          </p:nvSpPr>
          <p:spPr>
            <a:xfrm>
              <a:off x="3114624" y="3323303"/>
              <a:ext cx="825910" cy="825910"/>
            </a:xfrm>
            <a:prstGeom prst="ellipse">
              <a:avLst/>
            </a:prstGeom>
            <a:solidFill>
              <a:srgbClr val="EAA2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151;p6">
            <a:extLst>
              <a:ext uri="{FF2B5EF4-FFF2-40B4-BE49-F238E27FC236}">
                <a16:creationId xmlns:a16="http://schemas.microsoft.com/office/drawing/2014/main" id="{0A88603D-7078-28FC-81A0-F9EA709E7B13}"/>
              </a:ext>
            </a:extLst>
          </p:cNvPr>
          <p:cNvGrpSpPr/>
          <p:nvPr/>
        </p:nvGrpSpPr>
        <p:grpSpPr>
          <a:xfrm>
            <a:off x="3410421" y="3258019"/>
            <a:ext cx="1206809" cy="1650497"/>
            <a:chOff x="2924175" y="3323303"/>
            <a:chExt cx="1206809" cy="1650497"/>
          </a:xfrm>
        </p:grpSpPr>
        <p:sp>
          <p:nvSpPr>
            <p:cNvPr id="79" name="Google Shape;152;p6">
              <a:extLst>
                <a:ext uri="{FF2B5EF4-FFF2-40B4-BE49-F238E27FC236}">
                  <a16:creationId xmlns:a16="http://schemas.microsoft.com/office/drawing/2014/main" id="{F4B3A7A5-CAE7-C010-B494-F17786D79B8C}"/>
                </a:ext>
              </a:extLst>
            </p:cNvPr>
            <p:cNvSpPr/>
            <p:nvPr/>
          </p:nvSpPr>
          <p:spPr>
            <a:xfrm>
              <a:off x="2924175" y="4539632"/>
              <a:ext cx="1206809" cy="141610"/>
            </a:xfrm>
            <a:prstGeom prst="roundRect">
              <a:avLst>
                <a:gd name="adj" fmla="val 16667"/>
              </a:avLst>
            </a:prstGeom>
            <a:solidFill>
              <a:srgbClr val="E6CA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153;p6">
              <a:extLst>
                <a:ext uri="{FF2B5EF4-FFF2-40B4-BE49-F238E27FC236}">
                  <a16:creationId xmlns:a16="http://schemas.microsoft.com/office/drawing/2014/main" id="{F857B956-2BA7-A567-AE43-AD24D7DC7BD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>
              <a:off x="3414071" y="4714301"/>
              <a:ext cx="227016" cy="291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154;p6">
              <a:extLst>
                <a:ext uri="{FF2B5EF4-FFF2-40B4-BE49-F238E27FC236}">
                  <a16:creationId xmlns:a16="http://schemas.microsoft.com/office/drawing/2014/main" id="{F644CD6F-8411-B1F0-5554-71E7A6A36ED4}"/>
                </a:ext>
              </a:extLst>
            </p:cNvPr>
            <p:cNvSpPr/>
            <p:nvPr/>
          </p:nvSpPr>
          <p:spPr>
            <a:xfrm>
              <a:off x="3114624" y="3323303"/>
              <a:ext cx="825910" cy="825910"/>
            </a:xfrm>
            <a:prstGeom prst="ellipse">
              <a:avLst/>
            </a:prstGeom>
            <a:solidFill>
              <a:srgbClr val="E6CA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155;p6">
            <a:extLst>
              <a:ext uri="{FF2B5EF4-FFF2-40B4-BE49-F238E27FC236}">
                <a16:creationId xmlns:a16="http://schemas.microsoft.com/office/drawing/2014/main" id="{21E0A2CF-8C5C-72CB-99CB-C36DCA5041A4}"/>
              </a:ext>
            </a:extLst>
          </p:cNvPr>
          <p:cNvGrpSpPr/>
          <p:nvPr/>
        </p:nvGrpSpPr>
        <p:grpSpPr>
          <a:xfrm rot="10800000">
            <a:off x="4798941" y="4182251"/>
            <a:ext cx="1206809" cy="1650497"/>
            <a:chOff x="2924175" y="3323303"/>
            <a:chExt cx="1206809" cy="1650497"/>
          </a:xfrm>
        </p:grpSpPr>
        <p:sp>
          <p:nvSpPr>
            <p:cNvPr id="83" name="Google Shape;156;p6">
              <a:extLst>
                <a:ext uri="{FF2B5EF4-FFF2-40B4-BE49-F238E27FC236}">
                  <a16:creationId xmlns:a16="http://schemas.microsoft.com/office/drawing/2014/main" id="{ED5A884C-5731-6517-197C-C1C0C5B4FCF9}"/>
                </a:ext>
              </a:extLst>
            </p:cNvPr>
            <p:cNvSpPr/>
            <p:nvPr/>
          </p:nvSpPr>
          <p:spPr>
            <a:xfrm>
              <a:off x="2924175" y="4539632"/>
              <a:ext cx="1206809" cy="141610"/>
            </a:xfrm>
            <a:prstGeom prst="roundRect">
              <a:avLst>
                <a:gd name="adj" fmla="val 16667"/>
              </a:avLst>
            </a:prstGeom>
            <a:solidFill>
              <a:srgbClr val="FE65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" name="Google Shape;157;p6">
              <a:extLst>
                <a:ext uri="{FF2B5EF4-FFF2-40B4-BE49-F238E27FC236}">
                  <a16:creationId xmlns:a16="http://schemas.microsoft.com/office/drawing/2014/main" id="{923A3F4F-E58B-04C3-7730-83C9E5634E79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5400000">
              <a:off x="3414071" y="4714301"/>
              <a:ext cx="227016" cy="291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158;p6">
              <a:extLst>
                <a:ext uri="{FF2B5EF4-FFF2-40B4-BE49-F238E27FC236}">
                  <a16:creationId xmlns:a16="http://schemas.microsoft.com/office/drawing/2014/main" id="{54FD5827-F547-CFE3-07F4-E6C97A8BE2C9}"/>
                </a:ext>
              </a:extLst>
            </p:cNvPr>
            <p:cNvSpPr/>
            <p:nvPr/>
          </p:nvSpPr>
          <p:spPr>
            <a:xfrm>
              <a:off x="3114624" y="3323303"/>
              <a:ext cx="825910" cy="825910"/>
            </a:xfrm>
            <a:prstGeom prst="ellipse">
              <a:avLst/>
            </a:prstGeom>
            <a:solidFill>
              <a:srgbClr val="FE65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163;p6">
            <a:extLst>
              <a:ext uri="{FF2B5EF4-FFF2-40B4-BE49-F238E27FC236}">
                <a16:creationId xmlns:a16="http://schemas.microsoft.com/office/drawing/2014/main" id="{577603AF-3C5C-2325-AC6E-6E33C62701A9}"/>
              </a:ext>
            </a:extLst>
          </p:cNvPr>
          <p:cNvSpPr txBox="1"/>
          <p:nvPr/>
        </p:nvSpPr>
        <p:spPr>
          <a:xfrm>
            <a:off x="540712" y="5038052"/>
            <a:ext cx="140573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ABSTRACTION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164;p6">
            <a:extLst>
              <a:ext uri="{FF2B5EF4-FFF2-40B4-BE49-F238E27FC236}">
                <a16:creationId xmlns:a16="http://schemas.microsoft.com/office/drawing/2014/main" id="{FB2EF18B-0FD7-B276-71B7-A1646C61D21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26213" y="5237107"/>
            <a:ext cx="398184" cy="39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65;p6">
            <a:extLst>
              <a:ext uri="{FF2B5EF4-FFF2-40B4-BE49-F238E27FC236}">
                <a16:creationId xmlns:a16="http://schemas.microsoft.com/office/drawing/2014/main" id="{D8E7B401-0B06-CEA8-9E00-5849C10E057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7693" y="3471882"/>
            <a:ext cx="398184" cy="39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66;p6">
            <a:extLst>
              <a:ext uri="{FF2B5EF4-FFF2-40B4-BE49-F238E27FC236}">
                <a16:creationId xmlns:a16="http://schemas.microsoft.com/office/drawing/2014/main" id="{5CA686A4-9BD9-63A8-9024-8CD5A2D1AB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0439" y="3462235"/>
            <a:ext cx="398184" cy="39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168;p6">
            <a:extLst>
              <a:ext uri="{FF2B5EF4-FFF2-40B4-BE49-F238E27FC236}">
                <a16:creationId xmlns:a16="http://schemas.microsoft.com/office/drawing/2014/main" id="{4B6E3D8A-A1EF-A707-1FAB-90FEE0AE989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203252" y="5176532"/>
            <a:ext cx="398184" cy="39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513AE35D-6614-07C8-3F85-C44D78E003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549" y="1733174"/>
            <a:ext cx="4662568" cy="370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2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8D8CE8C3-1457-4569-08E6-A36FD8058B1D}"/>
              </a:ext>
            </a:extLst>
          </p:cNvPr>
          <p:cNvSpPr txBox="1"/>
          <p:nvPr/>
        </p:nvSpPr>
        <p:spPr>
          <a:xfrm>
            <a:off x="578459" y="397102"/>
            <a:ext cx="253050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rgbClr val="181E4B"/>
                </a:solidFill>
                <a:latin typeface="Ubuntu"/>
                <a:sym typeface="Ubuntu"/>
              </a:rPr>
              <a:t>POO</a:t>
            </a:r>
            <a:endParaRPr lang="es-CO" sz="4400" b="1" i="0" u="none" strike="noStrike" cap="none" dirty="0">
              <a:solidFill>
                <a:srgbClr val="181E4B"/>
              </a:solidFill>
              <a:latin typeface="Ubuntu"/>
              <a:ea typeface="Arial"/>
              <a:cs typeface="Arial"/>
              <a:sym typeface="Ubuntu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7A1911E-C2D3-A5D6-2C72-B03B22E91F1B}"/>
              </a:ext>
            </a:extLst>
          </p:cNvPr>
          <p:cNvSpPr txBox="1"/>
          <p:nvPr/>
        </p:nvSpPr>
        <p:spPr>
          <a:xfrm>
            <a:off x="578458" y="1032949"/>
            <a:ext cx="2031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rgbClr val="181E4B"/>
                </a:solidFill>
                <a:latin typeface="Ubuntu" panose="020B0504030602030204" pitchFamily="34" charset="0"/>
              </a:rPr>
              <a:t>ABSTRACTION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BB0010-3BEA-CBC4-B3AA-9213FB129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37" y="2068906"/>
            <a:ext cx="11941325" cy="46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3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-16627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14569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lt1"/>
                </a:solidFill>
                <a:latin typeface="Ubuntu"/>
                <a:sym typeface="Ubuntu"/>
              </a:rPr>
              <a:t>POO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1032949"/>
            <a:ext cx="4458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Ubuntu" panose="020B0504030602030204" pitchFamily="34" charset="0"/>
              </a:rPr>
              <a:t>ENCAPSULATION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462719-9D30-6164-42A6-209B2C8A3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627" y="1834965"/>
            <a:ext cx="12192000" cy="479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8D8CE8C3-1457-4569-08E6-A36FD8058B1D}"/>
              </a:ext>
            </a:extLst>
          </p:cNvPr>
          <p:cNvSpPr txBox="1"/>
          <p:nvPr/>
        </p:nvSpPr>
        <p:spPr>
          <a:xfrm>
            <a:off x="578459" y="397102"/>
            <a:ext cx="253050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rgbClr val="181E4B"/>
                </a:solidFill>
                <a:latin typeface="Ubuntu"/>
                <a:sym typeface="Ubuntu"/>
              </a:rPr>
              <a:t>POO</a:t>
            </a:r>
            <a:endParaRPr lang="es-CO" sz="4400" b="1" i="0" u="none" strike="noStrike" cap="none" dirty="0">
              <a:solidFill>
                <a:srgbClr val="181E4B"/>
              </a:solidFill>
              <a:latin typeface="Ubuntu"/>
              <a:ea typeface="Arial"/>
              <a:cs typeface="Arial"/>
              <a:sym typeface="Ubuntu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7A1911E-C2D3-A5D6-2C72-B03B22E91F1B}"/>
              </a:ext>
            </a:extLst>
          </p:cNvPr>
          <p:cNvSpPr txBox="1"/>
          <p:nvPr/>
        </p:nvSpPr>
        <p:spPr>
          <a:xfrm>
            <a:off x="578458" y="1032949"/>
            <a:ext cx="2031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rgbClr val="181E4B"/>
                </a:solidFill>
                <a:latin typeface="Ubuntu" panose="020B0504030602030204" pitchFamily="34" charset="0"/>
              </a:rPr>
              <a:t>INHERITANCE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FB8EAB-39C4-D38B-7235-481D070E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554275"/>
            <a:ext cx="12192000" cy="49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2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-16627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16626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214569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lt1"/>
                </a:solidFill>
                <a:latin typeface="Ubuntu"/>
                <a:sym typeface="Ubuntu"/>
              </a:rPr>
              <a:t>POO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1032949"/>
            <a:ext cx="243074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Ubuntu" panose="020B0504030602030204" pitchFamily="34" charset="0"/>
              </a:rPr>
              <a:t>POLYMORPHISM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B8AC472-7127-0F5E-6609-CC8BBACDA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1" y="1563605"/>
            <a:ext cx="12040643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337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15588</TotalTime>
  <Words>188</Words>
  <Application>Microsoft Office PowerPoint</Application>
  <PresentationFormat>Panorámica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Calibri</vt:lpstr>
      <vt:lpstr>Ubuntu Light</vt:lpstr>
      <vt:lpstr>Ubuntu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Alejandra Maria Martinez Ocampo</dc:creator>
  <cp:lastModifiedBy>User</cp:lastModifiedBy>
  <cp:revision>32</cp:revision>
  <dcterms:created xsi:type="dcterms:W3CDTF">2023-04-19T20:56:41Z</dcterms:created>
  <dcterms:modified xsi:type="dcterms:W3CDTF">2024-01-03T16:35:03Z</dcterms:modified>
</cp:coreProperties>
</file>